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322" r:id="rId3"/>
    <p:sldId id="321" r:id="rId4"/>
    <p:sldId id="257" r:id="rId5"/>
    <p:sldId id="310" r:id="rId6"/>
    <p:sldId id="280" r:id="rId7"/>
    <p:sldId id="324" r:id="rId8"/>
    <p:sldId id="325" r:id="rId9"/>
    <p:sldId id="326" r:id="rId10"/>
    <p:sldId id="333" r:id="rId11"/>
    <p:sldId id="334" r:id="rId12"/>
    <p:sldId id="353" r:id="rId13"/>
    <p:sldId id="327" r:id="rId14"/>
    <p:sldId id="328" r:id="rId15"/>
    <p:sldId id="351" r:id="rId16"/>
    <p:sldId id="329" r:id="rId17"/>
    <p:sldId id="330" r:id="rId18"/>
    <p:sldId id="342" r:id="rId19"/>
    <p:sldId id="354" r:id="rId20"/>
    <p:sldId id="355" r:id="rId21"/>
    <p:sldId id="356" r:id="rId22"/>
    <p:sldId id="357" r:id="rId23"/>
    <p:sldId id="358" r:id="rId24"/>
    <p:sldId id="359" r:id="rId25"/>
    <p:sldId id="331" r:id="rId26"/>
    <p:sldId id="332" r:id="rId27"/>
    <p:sldId id="338" r:id="rId28"/>
    <p:sldId id="340" r:id="rId29"/>
    <p:sldId id="347" r:id="rId30"/>
    <p:sldId id="348" r:id="rId31"/>
    <p:sldId id="349" r:id="rId32"/>
    <p:sldId id="360" r:id="rId33"/>
    <p:sldId id="362" r:id="rId34"/>
    <p:sldId id="363" r:id="rId35"/>
    <p:sldId id="350" r:id="rId36"/>
    <p:sldId id="339" r:id="rId37"/>
    <p:sldId id="341" r:id="rId38"/>
    <p:sldId id="335" r:id="rId39"/>
    <p:sldId id="336" r:id="rId40"/>
    <p:sldId id="361" r:id="rId41"/>
    <p:sldId id="337" r:id="rId42"/>
    <p:sldId id="323" r:id="rId43"/>
    <p:sldId id="279" r:id="rId44"/>
    <p:sldId id="292" r:id="rId45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322"/>
            <p14:sldId id="321"/>
            <p14:sldId id="257"/>
            <p14:sldId id="310"/>
            <p14:sldId id="280"/>
            <p14:sldId id="324"/>
            <p14:sldId id="325"/>
            <p14:sldId id="326"/>
            <p14:sldId id="333"/>
            <p14:sldId id="334"/>
            <p14:sldId id="353"/>
            <p14:sldId id="327"/>
            <p14:sldId id="328"/>
            <p14:sldId id="351"/>
            <p14:sldId id="329"/>
            <p14:sldId id="330"/>
            <p14:sldId id="342"/>
            <p14:sldId id="354"/>
            <p14:sldId id="355"/>
            <p14:sldId id="356"/>
            <p14:sldId id="357"/>
            <p14:sldId id="358"/>
            <p14:sldId id="359"/>
            <p14:sldId id="331"/>
            <p14:sldId id="332"/>
            <p14:sldId id="338"/>
            <p14:sldId id="340"/>
            <p14:sldId id="347"/>
            <p14:sldId id="348"/>
            <p14:sldId id="349"/>
            <p14:sldId id="360"/>
            <p14:sldId id="362"/>
            <p14:sldId id="363"/>
            <p14:sldId id="350"/>
            <p14:sldId id="339"/>
            <p14:sldId id="341"/>
            <p14:sldId id="335"/>
            <p14:sldId id="336"/>
            <p14:sldId id="361"/>
            <p14:sldId id="337"/>
            <p14:sldId id="323"/>
            <p14:sldId id="279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10A8BC"/>
    <a:srgbClr val="B4D020"/>
    <a:srgbClr val="22C0BC"/>
    <a:srgbClr val="053238"/>
    <a:srgbClr val="0B2E5D"/>
    <a:srgbClr val="7F7F7F"/>
    <a:srgbClr val="71D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24" autoAdjust="0"/>
    <p:restoredTop sz="50000" autoAdjust="0"/>
  </p:normalViewPr>
  <p:slideViewPr>
    <p:cSldViewPr snapToGrid="0" snapToObjects="1">
      <p:cViewPr varScale="1">
        <p:scale>
          <a:sx n="123" d="100"/>
          <a:sy n="123" d="100"/>
        </p:scale>
        <p:origin x="192" y="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strRef>
              <c:f>Sheet1!$D$2</c:f>
              <c:strCache>
                <c:ptCount val="1"/>
                <c:pt idx="0">
                  <c:v>Entropy (scaled)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Sheet1!$B$3:$B$103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</c:numCache>
            </c:numRef>
          </c:xVal>
          <c:yVal>
            <c:numRef>
              <c:f>Sheet1!$D$3:$D$103</c:f>
              <c:numCache>
                <c:formatCode>General</c:formatCode>
                <c:ptCount val="101"/>
                <c:pt idx="0">
                  <c:v>0</c:v>
                </c:pt>
                <c:pt idx="1">
                  <c:v>4.039656794795559E-2</c:v>
                </c:pt>
                <c:pt idx="2">
                  <c:v>7.0720271270910337E-2</c:v>
                </c:pt>
                <c:pt idx="3">
                  <c:v>9.7195928915788113E-2</c:v>
                </c:pt>
                <c:pt idx="4">
                  <c:v>0.12114609454120741</c:v>
                </c:pt>
                <c:pt idx="5">
                  <c:v>0.14319847855797813</c:v>
                </c:pt>
                <c:pt idx="6">
                  <c:v>0.16372245957723813</c:v>
                </c:pt>
                <c:pt idx="7">
                  <c:v>0.18296182545011166</c:v>
                </c:pt>
                <c:pt idx="8">
                  <c:v>0.20108959510113644</c:v>
                </c:pt>
                <c:pt idx="9">
                  <c:v>0.21823490853205146</c:v>
                </c:pt>
                <c:pt idx="10">
                  <c:v>0.23449779679464061</c:v>
                </c:pt>
                <c:pt idx="11">
                  <c:v>0.249957979082264</c:v>
                </c:pt>
                <c:pt idx="12">
                  <c:v>0.26468043264368218</c:v>
                </c:pt>
                <c:pt idx="13">
                  <c:v>0.27871909251399457</c:v>
                </c:pt>
                <c:pt idx="14">
                  <c:v>0.29211940582142798</c:v>
                </c:pt>
                <c:pt idx="15">
                  <c:v>0.30492015235820019</c:v>
                </c:pt>
                <c:pt idx="16">
                  <c:v>0.31715477732028308</c:v>
                </c:pt>
                <c:pt idx="17">
                  <c:v>0.32885238937210975</c:v>
                </c:pt>
                <c:pt idx="18">
                  <c:v>0.34003852286413988</c:v>
                </c:pt>
                <c:pt idx="19">
                  <c:v>0.35073572994194868</c:v>
                </c:pt>
                <c:pt idx="20">
                  <c:v>0.36096404744368116</c:v>
                </c:pt>
                <c:pt idx="21">
                  <c:v>0.37074136996563684</c:v>
                </c:pt>
                <c:pt idx="22">
                  <c:v>0.38008375148098283</c:v>
                </c:pt>
                <c:pt idx="23">
                  <c:v>0.38900565177326885</c:v>
                </c:pt>
                <c:pt idx="24">
                  <c:v>0.39752013969226113</c:v>
                </c:pt>
                <c:pt idx="25">
                  <c:v>0.40563906222956642</c:v>
                </c:pt>
                <c:pt idx="26">
                  <c:v>0.41337318624630892</c:v>
                </c:pt>
                <c:pt idx="27">
                  <c:v>0.42073231810408784</c:v>
                </c:pt>
                <c:pt idx="28">
                  <c:v>0.42772540528006536</c:v>
                </c:pt>
                <c:pt idx="29">
                  <c:v>0.43436062316970225</c:v>
                </c:pt>
                <c:pt idx="30">
                  <c:v>0.44064544961534635</c:v>
                </c:pt>
                <c:pt idx="31">
                  <c:v>0.44658672918892839</c:v>
                </c:pt>
                <c:pt idx="32">
                  <c:v>0.45219072886224704</c:v>
                </c:pt>
                <c:pt idx="33">
                  <c:v>0.45746318638986377</c:v>
                </c:pt>
                <c:pt idx="34">
                  <c:v>0.46240935248651505</c:v>
                </c:pt>
                <c:pt idx="35">
                  <c:v>0.46703402768774549</c:v>
                </c:pt>
                <c:pt idx="36">
                  <c:v>0.47134159462774611</c:v>
                </c:pt>
                <c:pt idx="37">
                  <c:v>0.47533604634353294</c:v>
                </c:pt>
                <c:pt idx="38">
                  <c:v>0.47902101111314976</c:v>
                </c:pt>
                <c:pt idx="39">
                  <c:v>0.4823997742525436</c:v>
                </c:pt>
                <c:pt idx="40">
                  <c:v>0.48547529722733429</c:v>
                </c:pt>
                <c:pt idx="41">
                  <c:v>0.48825023437891202</c:v>
                </c:pt>
                <c:pt idx="42">
                  <c:v>0.49072694751682677</c:v>
                </c:pt>
                <c:pt idx="43">
                  <c:v>0.49290751858945991</c:v>
                </c:pt>
                <c:pt idx="44">
                  <c:v>0.49479376061102787</c:v>
                </c:pt>
                <c:pt idx="45">
                  <c:v>0.4963872269939042</c:v>
                </c:pt>
                <c:pt idx="46">
                  <c:v>0.4976892194101129</c:v>
                </c:pt>
                <c:pt idx="47">
                  <c:v>0.49870079428386982</c:v>
                </c:pt>
                <c:pt idx="48">
                  <c:v>0.49942276799760088</c:v>
                </c:pt>
                <c:pt idx="49">
                  <c:v>0.49985572087640495</c:v>
                </c:pt>
                <c:pt idx="50">
                  <c:v>0.5</c:v>
                </c:pt>
                <c:pt idx="51">
                  <c:v>0.49985572087640495</c:v>
                </c:pt>
                <c:pt idx="52">
                  <c:v>0.49942276799760088</c:v>
                </c:pt>
                <c:pt idx="53">
                  <c:v>0.49870079428386982</c:v>
                </c:pt>
                <c:pt idx="54">
                  <c:v>0.4976892194101129</c:v>
                </c:pt>
                <c:pt idx="55">
                  <c:v>0.4963872269939042</c:v>
                </c:pt>
                <c:pt idx="56">
                  <c:v>0.49479376061102787</c:v>
                </c:pt>
                <c:pt idx="57">
                  <c:v>0.49290751858945991</c:v>
                </c:pt>
                <c:pt idx="58">
                  <c:v>0.49072694751682683</c:v>
                </c:pt>
                <c:pt idx="59">
                  <c:v>0.48825023437891207</c:v>
                </c:pt>
                <c:pt idx="60">
                  <c:v>0.48547529722733429</c:v>
                </c:pt>
                <c:pt idx="61">
                  <c:v>0.4823997742525436</c:v>
                </c:pt>
                <c:pt idx="62">
                  <c:v>0.47902101111314976</c:v>
                </c:pt>
                <c:pt idx="63">
                  <c:v>0.47533604634353294</c:v>
                </c:pt>
                <c:pt idx="64">
                  <c:v>0.47134159462774611</c:v>
                </c:pt>
                <c:pt idx="65">
                  <c:v>0.46703402768774549</c:v>
                </c:pt>
                <c:pt idx="66">
                  <c:v>0.46240935248651499</c:v>
                </c:pt>
                <c:pt idx="67">
                  <c:v>0.45746318638986377</c:v>
                </c:pt>
                <c:pt idx="68">
                  <c:v>0.45219072886224698</c:v>
                </c:pt>
                <c:pt idx="69">
                  <c:v>0.44658672918892839</c:v>
                </c:pt>
                <c:pt idx="70">
                  <c:v>0.44064544961534635</c:v>
                </c:pt>
                <c:pt idx="71">
                  <c:v>0.43436062316970231</c:v>
                </c:pt>
                <c:pt idx="72">
                  <c:v>0.42772540528006536</c:v>
                </c:pt>
                <c:pt idx="73">
                  <c:v>0.42073231810408784</c:v>
                </c:pt>
                <c:pt idx="74">
                  <c:v>0.41337318624630892</c:v>
                </c:pt>
                <c:pt idx="75">
                  <c:v>0.40563906222956642</c:v>
                </c:pt>
                <c:pt idx="76">
                  <c:v>0.39752013969226113</c:v>
                </c:pt>
                <c:pt idx="77">
                  <c:v>0.38900565177326879</c:v>
                </c:pt>
                <c:pt idx="78">
                  <c:v>0.38008375148098283</c:v>
                </c:pt>
                <c:pt idx="79">
                  <c:v>0.37074136996563678</c:v>
                </c:pt>
                <c:pt idx="80">
                  <c:v>0.36096404744368116</c:v>
                </c:pt>
                <c:pt idx="81">
                  <c:v>0.35073572994194868</c:v>
                </c:pt>
                <c:pt idx="82">
                  <c:v>0.34003852286413999</c:v>
                </c:pt>
                <c:pt idx="83">
                  <c:v>0.32885238937210975</c:v>
                </c:pt>
                <c:pt idx="84">
                  <c:v>0.31715477732028308</c:v>
                </c:pt>
                <c:pt idx="85">
                  <c:v>0.30492015235820025</c:v>
                </c:pt>
                <c:pt idx="86">
                  <c:v>0.29211940582142798</c:v>
                </c:pt>
                <c:pt idx="87">
                  <c:v>0.27871909251399457</c:v>
                </c:pt>
                <c:pt idx="88">
                  <c:v>0.26468043264368218</c:v>
                </c:pt>
                <c:pt idx="89">
                  <c:v>0.249957979082264</c:v>
                </c:pt>
                <c:pt idx="90">
                  <c:v>0.23449779679464058</c:v>
                </c:pt>
                <c:pt idx="91">
                  <c:v>0.21823490853205141</c:v>
                </c:pt>
                <c:pt idx="92">
                  <c:v>0.20108959510113639</c:v>
                </c:pt>
                <c:pt idx="93">
                  <c:v>0.18296182545011153</c:v>
                </c:pt>
                <c:pt idx="94">
                  <c:v>0.16372245957723822</c:v>
                </c:pt>
                <c:pt idx="95">
                  <c:v>0.14319847855797815</c:v>
                </c:pt>
                <c:pt idx="96">
                  <c:v>0.12114609454120746</c:v>
                </c:pt>
                <c:pt idx="97">
                  <c:v>9.7195928915788155E-2</c:v>
                </c:pt>
                <c:pt idx="98">
                  <c:v>7.0720271270910379E-2</c:v>
                </c:pt>
                <c:pt idx="99">
                  <c:v>4.0396567947955618E-2</c:v>
                </c:pt>
                <c:pt idx="1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AA8-A743-AC69-510181832C3A}"/>
            </c:ext>
          </c:extLst>
        </c:ser>
        <c:ser>
          <c:idx val="2"/>
          <c:order val="1"/>
          <c:tx>
            <c:strRef>
              <c:f>Sheet1!$E$2</c:f>
              <c:strCache>
                <c:ptCount val="1"/>
                <c:pt idx="0">
                  <c:v>Gini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Sheet1!$B$3:$B$103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</c:numCache>
            </c:numRef>
          </c:xVal>
          <c:yVal>
            <c:numRef>
              <c:f>Sheet1!$E$3:$E$103</c:f>
              <c:numCache>
                <c:formatCode>General</c:formatCode>
                <c:ptCount val="101"/>
                <c:pt idx="0">
                  <c:v>0</c:v>
                </c:pt>
                <c:pt idx="1">
                  <c:v>1.980000000000004E-2</c:v>
                </c:pt>
                <c:pt idx="2">
                  <c:v>3.9200000000000124E-2</c:v>
                </c:pt>
                <c:pt idx="3">
                  <c:v>5.8200000000000029E-2</c:v>
                </c:pt>
                <c:pt idx="4">
                  <c:v>7.6799999999999979E-2</c:v>
                </c:pt>
                <c:pt idx="5">
                  <c:v>9.5000000000000084E-2</c:v>
                </c:pt>
                <c:pt idx="6">
                  <c:v>0.11280000000000001</c:v>
                </c:pt>
                <c:pt idx="7">
                  <c:v>0.13020000000000009</c:v>
                </c:pt>
                <c:pt idx="8">
                  <c:v>0.1472</c:v>
                </c:pt>
                <c:pt idx="9">
                  <c:v>0.16379999999999995</c:v>
                </c:pt>
                <c:pt idx="10">
                  <c:v>0.17999999999999994</c:v>
                </c:pt>
                <c:pt idx="11">
                  <c:v>0.19579999999999997</c:v>
                </c:pt>
                <c:pt idx="12">
                  <c:v>0.21120000000000005</c:v>
                </c:pt>
                <c:pt idx="13">
                  <c:v>0.22619999999999996</c:v>
                </c:pt>
                <c:pt idx="14">
                  <c:v>0.24080000000000013</c:v>
                </c:pt>
                <c:pt idx="15">
                  <c:v>0.25500000000000012</c:v>
                </c:pt>
                <c:pt idx="16">
                  <c:v>0.26880000000000015</c:v>
                </c:pt>
                <c:pt idx="17">
                  <c:v>0.28220000000000001</c:v>
                </c:pt>
                <c:pt idx="18">
                  <c:v>0.29519999999999991</c:v>
                </c:pt>
                <c:pt idx="19">
                  <c:v>0.30779999999999985</c:v>
                </c:pt>
                <c:pt idx="20">
                  <c:v>0.31999999999999984</c:v>
                </c:pt>
                <c:pt idx="21">
                  <c:v>0.33179999999999987</c:v>
                </c:pt>
                <c:pt idx="22">
                  <c:v>0.34319999999999995</c:v>
                </c:pt>
                <c:pt idx="23">
                  <c:v>0.35420000000000007</c:v>
                </c:pt>
                <c:pt idx="24">
                  <c:v>0.36480000000000001</c:v>
                </c:pt>
                <c:pt idx="25">
                  <c:v>0.375</c:v>
                </c:pt>
                <c:pt idx="26">
                  <c:v>0.38480000000000003</c:v>
                </c:pt>
                <c:pt idx="27">
                  <c:v>0.39420000000000011</c:v>
                </c:pt>
                <c:pt idx="28">
                  <c:v>0.4032</c:v>
                </c:pt>
                <c:pt idx="29">
                  <c:v>0.41180000000000005</c:v>
                </c:pt>
                <c:pt idx="30">
                  <c:v>0.4200000000000001</c:v>
                </c:pt>
                <c:pt idx="31">
                  <c:v>0.42780000000000012</c:v>
                </c:pt>
                <c:pt idx="32">
                  <c:v>0.43520000000000003</c:v>
                </c:pt>
                <c:pt idx="33">
                  <c:v>0.44220000000000009</c:v>
                </c:pt>
                <c:pt idx="34">
                  <c:v>0.44880000000000009</c:v>
                </c:pt>
                <c:pt idx="35">
                  <c:v>0.45500000000000002</c:v>
                </c:pt>
                <c:pt idx="36">
                  <c:v>0.46080000000000004</c:v>
                </c:pt>
                <c:pt idx="37">
                  <c:v>0.46619999999999995</c:v>
                </c:pt>
                <c:pt idx="38">
                  <c:v>0.47120000000000001</c:v>
                </c:pt>
                <c:pt idx="39">
                  <c:v>0.4758</c:v>
                </c:pt>
                <c:pt idx="40">
                  <c:v>0.48</c:v>
                </c:pt>
                <c:pt idx="41">
                  <c:v>0.48380000000000001</c:v>
                </c:pt>
                <c:pt idx="42">
                  <c:v>0.48719999999999991</c:v>
                </c:pt>
                <c:pt idx="43">
                  <c:v>0.49019999999999997</c:v>
                </c:pt>
                <c:pt idx="44">
                  <c:v>0.49279999999999996</c:v>
                </c:pt>
                <c:pt idx="45">
                  <c:v>0.49499999999999994</c:v>
                </c:pt>
                <c:pt idx="46">
                  <c:v>0.49679999999999996</c:v>
                </c:pt>
                <c:pt idx="47">
                  <c:v>0.49819999999999998</c:v>
                </c:pt>
                <c:pt idx="48">
                  <c:v>0.49920000000000003</c:v>
                </c:pt>
                <c:pt idx="49">
                  <c:v>0.49980000000000002</c:v>
                </c:pt>
                <c:pt idx="50">
                  <c:v>0.5</c:v>
                </c:pt>
                <c:pt idx="51">
                  <c:v>0.49980000000000002</c:v>
                </c:pt>
                <c:pt idx="52">
                  <c:v>0.49920000000000003</c:v>
                </c:pt>
                <c:pt idx="53">
                  <c:v>0.49819999999999998</c:v>
                </c:pt>
                <c:pt idx="54">
                  <c:v>0.49679999999999996</c:v>
                </c:pt>
                <c:pt idx="55">
                  <c:v>0.49500000000000005</c:v>
                </c:pt>
                <c:pt idx="56">
                  <c:v>0.4927999999999999</c:v>
                </c:pt>
                <c:pt idx="57">
                  <c:v>0.49019999999999997</c:v>
                </c:pt>
                <c:pt idx="58">
                  <c:v>0.48719999999999997</c:v>
                </c:pt>
                <c:pt idx="59">
                  <c:v>0.48380000000000001</c:v>
                </c:pt>
                <c:pt idx="60">
                  <c:v>0.48</c:v>
                </c:pt>
                <c:pt idx="61">
                  <c:v>0.4758</c:v>
                </c:pt>
                <c:pt idx="62">
                  <c:v>0.47119999999999995</c:v>
                </c:pt>
                <c:pt idx="63">
                  <c:v>0.46619999999999995</c:v>
                </c:pt>
                <c:pt idx="64">
                  <c:v>0.46080000000000004</c:v>
                </c:pt>
                <c:pt idx="65">
                  <c:v>0.4549999999999999</c:v>
                </c:pt>
                <c:pt idx="66">
                  <c:v>0.44880000000000003</c:v>
                </c:pt>
                <c:pt idx="67">
                  <c:v>0.44219999999999993</c:v>
                </c:pt>
                <c:pt idx="68">
                  <c:v>0.43519999999999992</c:v>
                </c:pt>
                <c:pt idx="69">
                  <c:v>0.42780000000000001</c:v>
                </c:pt>
                <c:pt idx="70">
                  <c:v>0.42</c:v>
                </c:pt>
                <c:pt idx="71">
                  <c:v>0.4118</c:v>
                </c:pt>
                <c:pt idx="72">
                  <c:v>0.4032</c:v>
                </c:pt>
                <c:pt idx="73">
                  <c:v>0.39420000000000005</c:v>
                </c:pt>
                <c:pt idx="74">
                  <c:v>0.38480000000000003</c:v>
                </c:pt>
                <c:pt idx="75">
                  <c:v>0.375</c:v>
                </c:pt>
                <c:pt idx="76">
                  <c:v>0.36480000000000001</c:v>
                </c:pt>
                <c:pt idx="77">
                  <c:v>0.35420000000000001</c:v>
                </c:pt>
                <c:pt idx="78">
                  <c:v>0.34319999999999995</c:v>
                </c:pt>
                <c:pt idx="79">
                  <c:v>0.33179999999999993</c:v>
                </c:pt>
                <c:pt idx="80">
                  <c:v>0.3199999999999999</c:v>
                </c:pt>
                <c:pt idx="81">
                  <c:v>0.30779999999999991</c:v>
                </c:pt>
                <c:pt idx="82">
                  <c:v>0.29520000000000007</c:v>
                </c:pt>
                <c:pt idx="83">
                  <c:v>0.28220000000000001</c:v>
                </c:pt>
                <c:pt idx="84">
                  <c:v>0.26880000000000009</c:v>
                </c:pt>
                <c:pt idx="85">
                  <c:v>0.25500000000000006</c:v>
                </c:pt>
                <c:pt idx="86">
                  <c:v>0.24080000000000007</c:v>
                </c:pt>
                <c:pt idx="87">
                  <c:v>0.22619999999999998</c:v>
                </c:pt>
                <c:pt idx="88">
                  <c:v>0.21120000000000003</c:v>
                </c:pt>
                <c:pt idx="89">
                  <c:v>0.19579999999999997</c:v>
                </c:pt>
                <c:pt idx="90">
                  <c:v>0.17999999999999994</c:v>
                </c:pt>
                <c:pt idx="91">
                  <c:v>0.16379999999999995</c:v>
                </c:pt>
                <c:pt idx="92">
                  <c:v>0.14719999999999997</c:v>
                </c:pt>
                <c:pt idx="93">
                  <c:v>0.1301999999999999</c:v>
                </c:pt>
                <c:pt idx="94">
                  <c:v>0.11280000000000005</c:v>
                </c:pt>
                <c:pt idx="95">
                  <c:v>9.5000000000000029E-2</c:v>
                </c:pt>
                <c:pt idx="96">
                  <c:v>7.6800000000000021E-2</c:v>
                </c:pt>
                <c:pt idx="97">
                  <c:v>5.8200000000000036E-2</c:v>
                </c:pt>
                <c:pt idx="98">
                  <c:v>3.9200000000000082E-2</c:v>
                </c:pt>
                <c:pt idx="99">
                  <c:v>1.9800000000000029E-2</c:v>
                </c:pt>
                <c:pt idx="1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AA8-A743-AC69-510181832C3A}"/>
            </c:ext>
          </c:extLst>
        </c:ser>
        <c:ser>
          <c:idx val="3"/>
          <c:order val="2"/>
          <c:tx>
            <c:strRef>
              <c:f>Sheet1!$F$2</c:f>
              <c:strCache>
                <c:ptCount val="1"/>
                <c:pt idx="0">
                  <c:v>Classification error</c:v>
                </c:pt>
              </c:strCache>
            </c:strRef>
          </c:tx>
          <c:spPr>
            <a:ln w="1905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Sheet1!$B$3:$B$103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</c:numCache>
            </c:numRef>
          </c:xVal>
          <c:yVal>
            <c:numRef>
              <c:f>Sheet1!$F$3:$F$103</c:f>
              <c:numCache>
                <c:formatCode>General</c:formatCode>
                <c:ptCount val="101"/>
                <c:pt idx="0">
                  <c:v>0</c:v>
                </c:pt>
                <c:pt idx="1">
                  <c:v>1.0000000000000009E-2</c:v>
                </c:pt>
                <c:pt idx="2">
                  <c:v>2.0000000000000018E-2</c:v>
                </c:pt>
                <c:pt idx="3">
                  <c:v>3.0000000000000027E-2</c:v>
                </c:pt>
                <c:pt idx="4">
                  <c:v>4.0000000000000036E-2</c:v>
                </c:pt>
                <c:pt idx="5">
                  <c:v>5.0000000000000044E-2</c:v>
                </c:pt>
                <c:pt idx="6">
                  <c:v>6.0000000000000053E-2</c:v>
                </c:pt>
                <c:pt idx="7">
                  <c:v>7.0000000000000062E-2</c:v>
                </c:pt>
                <c:pt idx="8">
                  <c:v>7.999999999999996E-2</c:v>
                </c:pt>
                <c:pt idx="9">
                  <c:v>8.9999999999999969E-2</c:v>
                </c:pt>
                <c:pt idx="10">
                  <c:v>9.9999999999999978E-2</c:v>
                </c:pt>
                <c:pt idx="11">
                  <c:v>0.10999999999999999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0.15000000000000002</c:v>
                </c:pt>
                <c:pt idx="16">
                  <c:v>0.16000000000000003</c:v>
                </c:pt>
                <c:pt idx="17">
                  <c:v>0.17000000000000004</c:v>
                </c:pt>
                <c:pt idx="18">
                  <c:v>0.17999999999999994</c:v>
                </c:pt>
                <c:pt idx="19">
                  <c:v>0.18999999999999995</c:v>
                </c:pt>
                <c:pt idx="20">
                  <c:v>0.19999999999999996</c:v>
                </c:pt>
                <c:pt idx="21">
                  <c:v>0.20999999999999996</c:v>
                </c:pt>
                <c:pt idx="22">
                  <c:v>0.21999999999999997</c:v>
                </c:pt>
                <c:pt idx="23">
                  <c:v>0.22999999999999998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0.29000000000000004</c:v>
                </c:pt>
                <c:pt idx="30">
                  <c:v>0.30000000000000004</c:v>
                </c:pt>
                <c:pt idx="31">
                  <c:v>0.31000000000000005</c:v>
                </c:pt>
                <c:pt idx="32">
                  <c:v>0.32000000000000006</c:v>
                </c:pt>
                <c:pt idx="33">
                  <c:v>0.33000000000000007</c:v>
                </c:pt>
                <c:pt idx="34">
                  <c:v>0.34000000000000008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0.40999999999999992</c:v>
                </c:pt>
                <c:pt idx="42">
                  <c:v>0.41999999999999993</c:v>
                </c:pt>
                <c:pt idx="43">
                  <c:v>0.42999999999999994</c:v>
                </c:pt>
                <c:pt idx="44">
                  <c:v>0.43999999999999995</c:v>
                </c:pt>
                <c:pt idx="45">
                  <c:v>0.44999999999999996</c:v>
                </c:pt>
                <c:pt idx="46">
                  <c:v>0.45999999999999996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0.49</c:v>
                </c:pt>
                <c:pt idx="52">
                  <c:v>0.48</c:v>
                </c:pt>
                <c:pt idx="53">
                  <c:v>0.47</c:v>
                </c:pt>
                <c:pt idx="54">
                  <c:v>0.45999999999999996</c:v>
                </c:pt>
                <c:pt idx="55">
                  <c:v>0.44999999999999996</c:v>
                </c:pt>
                <c:pt idx="56">
                  <c:v>0.43999999999999995</c:v>
                </c:pt>
                <c:pt idx="57">
                  <c:v>0.43000000000000005</c:v>
                </c:pt>
                <c:pt idx="58">
                  <c:v>0.42000000000000004</c:v>
                </c:pt>
                <c:pt idx="59">
                  <c:v>0.41000000000000003</c:v>
                </c:pt>
                <c:pt idx="60">
                  <c:v>0.4</c:v>
                </c:pt>
                <c:pt idx="61">
                  <c:v>0.39</c:v>
                </c:pt>
                <c:pt idx="62">
                  <c:v>0.38</c:v>
                </c:pt>
                <c:pt idx="63">
                  <c:v>0.37</c:v>
                </c:pt>
                <c:pt idx="64">
                  <c:v>0.36</c:v>
                </c:pt>
                <c:pt idx="65">
                  <c:v>0.35</c:v>
                </c:pt>
                <c:pt idx="66">
                  <c:v>0.33999999999999997</c:v>
                </c:pt>
                <c:pt idx="67">
                  <c:v>0.32999999999999996</c:v>
                </c:pt>
                <c:pt idx="68">
                  <c:v>0.31999999999999995</c:v>
                </c:pt>
                <c:pt idx="69">
                  <c:v>0.31000000000000005</c:v>
                </c:pt>
                <c:pt idx="70">
                  <c:v>0.30000000000000004</c:v>
                </c:pt>
                <c:pt idx="71">
                  <c:v>0.29000000000000004</c:v>
                </c:pt>
                <c:pt idx="72">
                  <c:v>0.28000000000000003</c:v>
                </c:pt>
                <c:pt idx="73">
                  <c:v>0.27</c:v>
                </c:pt>
                <c:pt idx="74">
                  <c:v>0.26</c:v>
                </c:pt>
                <c:pt idx="75">
                  <c:v>0.25</c:v>
                </c:pt>
                <c:pt idx="76">
                  <c:v>0.24</c:v>
                </c:pt>
                <c:pt idx="77">
                  <c:v>0.22999999999999998</c:v>
                </c:pt>
                <c:pt idx="78">
                  <c:v>0.21999999999999997</c:v>
                </c:pt>
                <c:pt idx="79">
                  <c:v>0.20999999999999996</c:v>
                </c:pt>
                <c:pt idx="80">
                  <c:v>0.19999999999999996</c:v>
                </c:pt>
                <c:pt idx="81">
                  <c:v>0.18999999999999995</c:v>
                </c:pt>
                <c:pt idx="82">
                  <c:v>0.18000000000000005</c:v>
                </c:pt>
                <c:pt idx="83">
                  <c:v>0.17000000000000004</c:v>
                </c:pt>
                <c:pt idx="84">
                  <c:v>0.16000000000000003</c:v>
                </c:pt>
                <c:pt idx="85">
                  <c:v>0.15000000000000002</c:v>
                </c:pt>
                <c:pt idx="86">
                  <c:v>0.14000000000000001</c:v>
                </c:pt>
                <c:pt idx="87">
                  <c:v>0.13</c:v>
                </c:pt>
                <c:pt idx="88">
                  <c:v>0.12</c:v>
                </c:pt>
                <c:pt idx="89">
                  <c:v>0.10999999999999999</c:v>
                </c:pt>
                <c:pt idx="90">
                  <c:v>9.9999999999999978E-2</c:v>
                </c:pt>
                <c:pt idx="91">
                  <c:v>8.9999999999999969E-2</c:v>
                </c:pt>
                <c:pt idx="92">
                  <c:v>7.999999999999996E-2</c:v>
                </c:pt>
                <c:pt idx="93">
                  <c:v>6.9999999999999951E-2</c:v>
                </c:pt>
                <c:pt idx="94">
                  <c:v>6.0000000000000053E-2</c:v>
                </c:pt>
                <c:pt idx="95">
                  <c:v>5.0000000000000044E-2</c:v>
                </c:pt>
                <c:pt idx="96">
                  <c:v>4.0000000000000036E-2</c:v>
                </c:pt>
                <c:pt idx="97">
                  <c:v>3.0000000000000027E-2</c:v>
                </c:pt>
                <c:pt idx="98">
                  <c:v>2.0000000000000018E-2</c:v>
                </c:pt>
                <c:pt idx="99">
                  <c:v>1.0000000000000009E-2</c:v>
                </c:pt>
                <c:pt idx="1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AA8-A743-AC69-510181832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949128"/>
        <c:axId val="464949456"/>
      </c:scatterChart>
      <c:valAx>
        <c:axId val="464949128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i="1"/>
                  <a:t>p</a:t>
                </a:r>
                <a:r>
                  <a:rPr lang="en-US"/>
                  <a:t>(</a:t>
                </a:r>
                <a:r>
                  <a:rPr lang="en-US" i="1"/>
                  <a:t>i</a:t>
                </a:r>
                <a:r>
                  <a:rPr lang="en-US"/>
                  <a:t>|</a:t>
                </a:r>
                <a:r>
                  <a:rPr lang="en-US" i="1"/>
                  <a:t>t</a:t>
                </a:r>
                <a:r>
                  <a:rPr lang="en-US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4949456"/>
        <c:crosses val="autoZero"/>
        <c:crossBetween val="midCat"/>
      </c:valAx>
      <c:valAx>
        <c:axId val="464949456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Impurity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4949128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14/05/19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14/05/19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395" y="1496815"/>
            <a:ext cx="5114604" cy="287696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11" name="Bild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1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-9843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Fist </a:t>
            </a:r>
            <a:r>
              <a:rPr lang="it-IT" dirty="0" err="1"/>
              <a:t>numbered</a:t>
            </a:r>
            <a:r>
              <a:rPr lang="it-IT"/>
              <a:t> text</a:t>
            </a:r>
            <a:endParaRPr lang="it-IT" dirty="0"/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Interpretable</a:t>
            </a:r>
            <a:r>
              <a:rPr lang="it-IT" dirty="0"/>
              <a:t> Machine Learning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Dr. Johannes Oberreuter | Data </a:t>
            </a:r>
            <a:r>
              <a:rPr lang="it-IT" dirty="0" err="1"/>
              <a:t>Scientist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Confidence</a:t>
            </a:r>
            <a:r>
              <a:rPr lang="it-IT" dirty="0"/>
              <a:t> </a:t>
            </a:r>
            <a:r>
              <a:rPr lang="it-IT" dirty="0" err="1"/>
              <a:t>Intervals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79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E9A2-0AAD-0D41-B6A4-FEA2881B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Bias-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tradeoff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A0024-095F-A347-8030-E8FAB4074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DE8BF-5AE0-4A4C-BE9A-701865B242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77" y="1333518"/>
            <a:ext cx="3502275" cy="3540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62AEF-1029-CD45-A864-8DFE9F94AE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577" y="2709701"/>
            <a:ext cx="4302034" cy="831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ADBE7-B5BE-C44D-94F4-E8566DD2890C}"/>
              </a:ext>
            </a:extLst>
          </p:cNvPr>
          <p:cNvSpPr txBox="1"/>
          <p:nvPr/>
        </p:nvSpPr>
        <p:spPr>
          <a:xfrm>
            <a:off x="5890584" y="4835723"/>
            <a:ext cx="2651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Prince </a:t>
            </a:r>
            <a:r>
              <a:rPr lang="de-DE" sz="1400" dirty="0" err="1"/>
              <a:t>Grover</a:t>
            </a:r>
            <a:r>
              <a:rPr lang="de-DE" sz="1400" dirty="0"/>
              <a:t>, medium</a:t>
            </a:r>
          </a:p>
        </p:txBody>
      </p:sp>
    </p:spTree>
    <p:extLst>
      <p:ext uri="{BB962C8B-B14F-4D97-AF65-F5344CB8AC3E}">
        <p14:creationId xmlns:p14="http://schemas.microsoft.com/office/powerpoint/2010/main" val="145644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F621-B1C4-2B4E-9056-00CC9BD2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95C6F-E189-FF4F-B446-BF9A5C54FB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Confidence</a:t>
            </a:r>
            <a:r>
              <a:rPr lang="de-DE" dirty="0"/>
              <a:t> </a:t>
            </a:r>
            <a:r>
              <a:rPr lang="de-DE" dirty="0" err="1"/>
              <a:t>Intervals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5308F-5909-AC46-89BE-C351AA13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3" y="1410165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8" y="1956900"/>
            <a:ext cx="7582223" cy="1631422"/>
          </a:xfrm>
        </p:spPr>
        <p:txBody>
          <a:bodyPr/>
          <a:lstStyle/>
          <a:p>
            <a:r>
              <a:rPr lang="it-IT" dirty="0" err="1"/>
              <a:t>Justifying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predictions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21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AFD3-5154-CE46-887B-A97816BF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interpreter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98926-4C49-744D-B094-C3DDB83BCD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Path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occurrence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forest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A1BD0-AA3B-6A4C-9AD0-D3FC36403A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07" y="1472860"/>
            <a:ext cx="4105993" cy="3262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7F061-1F07-C04A-A7B4-8F026C0672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693" y="1161668"/>
            <a:ext cx="3924300" cy="154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5FE5C-E3B1-0846-9660-604595730B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764" y="2867747"/>
            <a:ext cx="3102158" cy="1867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F95D1D-986C-524E-94B2-DC9BB48AD23D}"/>
              </a:ext>
            </a:extLst>
          </p:cNvPr>
          <p:cNvSpPr txBox="1"/>
          <p:nvPr/>
        </p:nvSpPr>
        <p:spPr>
          <a:xfrm>
            <a:off x="5890584" y="4835723"/>
            <a:ext cx="2651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Prince </a:t>
            </a:r>
            <a:r>
              <a:rPr lang="de-DE" sz="1400" dirty="0" err="1"/>
              <a:t>Grover</a:t>
            </a:r>
            <a:r>
              <a:rPr lang="de-DE" sz="1400" dirty="0"/>
              <a:t>, medium</a:t>
            </a:r>
          </a:p>
        </p:txBody>
      </p:sp>
    </p:spTree>
    <p:extLst>
      <p:ext uri="{BB962C8B-B14F-4D97-AF65-F5344CB8AC3E}">
        <p14:creationId xmlns:p14="http://schemas.microsoft.com/office/powerpoint/2010/main" val="3972205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AF00-ABCF-A640-BF5A-AE083EBA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C7F30-2590-7542-A840-6AEA6030F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CA1C2-6EDB-FD4A-AED9-C4AB5C92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13C5E0-E78B-1045-BF15-8D5A69FC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E283E-CF3D-4C4A-9005-CE92B22D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34929-B5E8-CA47-A624-7471F3CADD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92027"/>
            <a:ext cx="3450064" cy="3450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C6AEDD-15D3-CB45-9B91-B5AE1845C6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76" y="1492026"/>
            <a:ext cx="3450065" cy="34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4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8" y="2571750"/>
            <a:ext cx="7582223" cy="1631422"/>
          </a:xfrm>
        </p:spPr>
        <p:txBody>
          <a:bodyPr/>
          <a:lstStyle/>
          <a:p>
            <a:r>
              <a:rPr lang="it-IT" dirty="0"/>
              <a:t>Relation of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 with target</a:t>
            </a:r>
          </a:p>
        </p:txBody>
      </p:sp>
    </p:spTree>
    <p:extLst>
      <p:ext uri="{BB962C8B-B14F-4D97-AF65-F5344CB8AC3E}">
        <p14:creationId xmlns:p14="http://schemas.microsoft.com/office/powerpoint/2010/main" val="347270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BC13-D65A-2841-BE16-B7BF6DFE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Partial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2C0EF-A534-674D-A6AB-3343ADC9E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all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6DD9-BB53-6D43-9772-E7C7AEF38A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12" y="1172660"/>
            <a:ext cx="5568224" cy="221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DA7A3-0F17-7542-BA4A-14665F5B14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7828" y="2279840"/>
            <a:ext cx="4632960" cy="2455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F9BBD-EA8D-4244-84CF-179084F36933}"/>
              </a:ext>
            </a:extLst>
          </p:cNvPr>
          <p:cNvSpPr txBox="1"/>
          <p:nvPr/>
        </p:nvSpPr>
        <p:spPr>
          <a:xfrm>
            <a:off x="5747657" y="4830015"/>
            <a:ext cx="2651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Prince </a:t>
            </a:r>
            <a:r>
              <a:rPr lang="de-DE" sz="1400" dirty="0" err="1"/>
              <a:t>Grover</a:t>
            </a:r>
            <a:r>
              <a:rPr lang="de-DE" sz="1400" dirty="0"/>
              <a:t>, medium</a:t>
            </a:r>
          </a:p>
        </p:txBody>
      </p:sp>
    </p:spTree>
    <p:extLst>
      <p:ext uri="{BB962C8B-B14F-4D97-AF65-F5344CB8AC3E}">
        <p14:creationId xmlns:p14="http://schemas.microsoft.com/office/powerpoint/2010/main" val="54854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6F5-DF5A-F746-9D69-2F79D086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5EC41-6675-4345-AC3F-F3307D0E2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49F9-17C6-CB40-AD64-06B8785A5BA5}"/>
              </a:ext>
            </a:extLst>
          </p:cNvPr>
          <p:cNvSpPr txBox="1"/>
          <p:nvPr/>
        </p:nvSpPr>
        <p:spPr>
          <a:xfrm>
            <a:off x="0" y="462028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PDPbox</a:t>
            </a:r>
            <a:endParaRPr lang="de-DE" sz="1400" dirty="0"/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SauceCat</a:t>
            </a:r>
            <a:r>
              <a:rPr lang="de-DE" sz="1400" dirty="0"/>
              <a:t>/</a:t>
            </a:r>
            <a:r>
              <a:rPr lang="de-DE" sz="1400" dirty="0" err="1"/>
              <a:t>PDPbox</a:t>
            </a:r>
            <a:endParaRPr lang="de-DE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6475F-C94E-3845-BB72-9BA03B0109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191" y="1268610"/>
            <a:ext cx="5071618" cy="32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4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6F5-DF5A-F746-9D69-2F79D086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5EC41-6675-4345-AC3F-F3307D0E2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49F9-17C6-CB40-AD64-06B8785A5BA5}"/>
              </a:ext>
            </a:extLst>
          </p:cNvPr>
          <p:cNvSpPr txBox="1"/>
          <p:nvPr/>
        </p:nvSpPr>
        <p:spPr>
          <a:xfrm>
            <a:off x="0" y="462028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PDPbox</a:t>
            </a:r>
            <a:endParaRPr lang="de-DE" sz="1400" dirty="0"/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SauceCat</a:t>
            </a:r>
            <a:r>
              <a:rPr lang="de-DE" sz="1400" dirty="0"/>
              <a:t>/</a:t>
            </a:r>
            <a:r>
              <a:rPr lang="de-DE" sz="1400" dirty="0" err="1"/>
              <a:t>PDPbox</a:t>
            </a:r>
            <a:endParaRPr lang="de-D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43328-9DD6-C243-A71E-41FAF11451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467" y="1187731"/>
            <a:ext cx="5227066" cy="33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8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0D5E-0CC8-AE40-B1C6-8F193757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96" y="458928"/>
            <a:ext cx="3569607" cy="4225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FE0C6-5646-454A-8FAA-00E88DBC04F0}"/>
              </a:ext>
            </a:extLst>
          </p:cNvPr>
          <p:cNvSpPr txBox="1"/>
          <p:nvPr/>
        </p:nvSpPr>
        <p:spPr>
          <a:xfrm>
            <a:off x="7567749" y="4835723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</a:t>
            </a:r>
            <a:r>
              <a:rPr lang="de-DE" sz="1400" dirty="0" err="1"/>
              <a:t>xkcd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6101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6F5-DF5A-F746-9D69-2F79D086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5EC41-6675-4345-AC3F-F3307D0E2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49F9-17C6-CB40-AD64-06B8785A5BA5}"/>
              </a:ext>
            </a:extLst>
          </p:cNvPr>
          <p:cNvSpPr txBox="1"/>
          <p:nvPr/>
        </p:nvSpPr>
        <p:spPr>
          <a:xfrm>
            <a:off x="0" y="462028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PDPbox</a:t>
            </a:r>
            <a:endParaRPr lang="de-DE" sz="1400" dirty="0"/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SauceCat</a:t>
            </a:r>
            <a:r>
              <a:rPr lang="de-DE" sz="1400" dirty="0"/>
              <a:t>/</a:t>
            </a:r>
            <a:r>
              <a:rPr lang="de-DE" sz="1400" dirty="0" err="1"/>
              <a:t>PDPbox</a:t>
            </a:r>
            <a:endParaRPr lang="de-DE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2C741-D527-9044-AFE0-0112F9795B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903" y="1225566"/>
            <a:ext cx="5108194" cy="32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7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6F5-DF5A-F746-9D69-2F79D086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5EC41-6675-4345-AC3F-F3307D0E2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49F9-17C6-CB40-AD64-06B8785A5BA5}"/>
              </a:ext>
            </a:extLst>
          </p:cNvPr>
          <p:cNvSpPr txBox="1"/>
          <p:nvPr/>
        </p:nvSpPr>
        <p:spPr>
          <a:xfrm>
            <a:off x="0" y="462028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PDPbox</a:t>
            </a:r>
            <a:endParaRPr lang="de-DE" sz="1400" dirty="0"/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SauceCat</a:t>
            </a:r>
            <a:r>
              <a:rPr lang="de-DE" sz="1400" dirty="0"/>
              <a:t>/</a:t>
            </a:r>
            <a:r>
              <a:rPr lang="de-DE" sz="1400" dirty="0" err="1"/>
              <a:t>PDPbox</a:t>
            </a:r>
            <a:endParaRPr lang="de-DE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2C741-D527-9044-AFE0-0112F9795B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903" y="1225566"/>
            <a:ext cx="5108194" cy="32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06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6F5-DF5A-F746-9D69-2F79D086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5EC41-6675-4345-AC3F-F3307D0E2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49F9-17C6-CB40-AD64-06B8785A5BA5}"/>
              </a:ext>
            </a:extLst>
          </p:cNvPr>
          <p:cNvSpPr txBox="1"/>
          <p:nvPr/>
        </p:nvSpPr>
        <p:spPr>
          <a:xfrm>
            <a:off x="0" y="462028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PDPbox</a:t>
            </a:r>
            <a:endParaRPr lang="de-DE" sz="1400" dirty="0"/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SauceCat</a:t>
            </a:r>
            <a:r>
              <a:rPr lang="de-DE" sz="1400" dirty="0"/>
              <a:t>/</a:t>
            </a:r>
            <a:r>
              <a:rPr lang="de-DE" sz="1400" dirty="0" err="1"/>
              <a:t>PDPbox</a:t>
            </a:r>
            <a:endParaRPr lang="de-D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0340E-5079-E54D-B034-4DED16AC9C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7486" y="1082570"/>
            <a:ext cx="5120894" cy="32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46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6F5-DF5A-F746-9D69-2F79D086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5EC41-6675-4345-AC3F-F3307D0E2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49F9-17C6-CB40-AD64-06B8785A5BA5}"/>
              </a:ext>
            </a:extLst>
          </p:cNvPr>
          <p:cNvSpPr txBox="1"/>
          <p:nvPr/>
        </p:nvSpPr>
        <p:spPr>
          <a:xfrm>
            <a:off x="0" y="462028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PDPbox</a:t>
            </a:r>
            <a:endParaRPr lang="de-DE" sz="1400" dirty="0"/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SauceCat</a:t>
            </a:r>
            <a:r>
              <a:rPr lang="de-DE" sz="1400" dirty="0"/>
              <a:t>/</a:t>
            </a:r>
            <a:r>
              <a:rPr lang="de-DE" sz="1400" dirty="0" err="1"/>
              <a:t>PDPbox</a:t>
            </a:r>
            <a:endParaRPr lang="de-DE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BEE59-A622-414B-BFC4-69C083F4AB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890" y="1197608"/>
            <a:ext cx="4890220" cy="30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3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6F5-DF5A-F746-9D69-2F79D086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5EC41-6675-4345-AC3F-F3307D0E2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49F9-17C6-CB40-AD64-06B8785A5BA5}"/>
              </a:ext>
            </a:extLst>
          </p:cNvPr>
          <p:cNvSpPr txBox="1"/>
          <p:nvPr/>
        </p:nvSpPr>
        <p:spPr>
          <a:xfrm>
            <a:off x="0" y="462028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PDPbox</a:t>
            </a:r>
            <a:endParaRPr lang="de-DE" sz="1400" dirty="0"/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SauceCat</a:t>
            </a:r>
            <a:r>
              <a:rPr lang="de-DE" sz="1400" dirty="0"/>
              <a:t>/</a:t>
            </a:r>
            <a:r>
              <a:rPr lang="de-DE" sz="1400" dirty="0" err="1"/>
              <a:t>PDPbox</a:t>
            </a:r>
            <a:endParaRPr lang="de-D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CE0FB-E2E3-6E40-88FD-161DF57E00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451" y="1351345"/>
            <a:ext cx="4773097" cy="30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20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C00-096A-EF43-BC39-BCF76F04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of</a:t>
            </a:r>
            <a:r>
              <a:rPr lang="de-DE" dirty="0"/>
              <a:t> PDP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9FA8D-6F3A-764C-A90B-9C1B166D4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Generation </a:t>
            </a:r>
            <a:r>
              <a:rPr lang="de-DE" dirty="0" err="1"/>
              <a:t>of</a:t>
            </a:r>
            <a:r>
              <a:rPr lang="de-DE" dirty="0"/>
              <a:t> non-</a:t>
            </a:r>
            <a:r>
              <a:rPr lang="de-DE" dirty="0" err="1"/>
              <a:t>sensical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14559-9E6F-6C4E-8D48-4D099C4A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6" y="1662430"/>
            <a:ext cx="3060700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BE0F6-A3EB-B44E-8D43-B38984D2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030" y="1662430"/>
            <a:ext cx="3060700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547E1-548F-3548-94D5-88D427118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03" y="1662430"/>
            <a:ext cx="2805941" cy="2794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1FF2B1-F963-5840-B724-D7F963D9D4E4}"/>
              </a:ext>
            </a:extLst>
          </p:cNvPr>
          <p:cNvSpPr/>
          <p:nvPr/>
        </p:nvSpPr>
        <p:spPr>
          <a:xfrm>
            <a:off x="1410789" y="4456430"/>
            <a:ext cx="6662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de-DE" dirty="0" err="1"/>
              <a:t>source</a:t>
            </a:r>
            <a:r>
              <a:rPr lang="de-DE" dirty="0"/>
              <a:t>: </a:t>
            </a:r>
            <a:r>
              <a:rPr lang="de-DE" dirty="0" err="1"/>
              <a:t>Apley</a:t>
            </a:r>
            <a:r>
              <a:rPr lang="de-DE" dirty="0"/>
              <a:t>, D. W. (2016).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Predictor</a:t>
            </a:r>
            <a:r>
              <a:rPr lang="de-DE" dirty="0"/>
              <a:t> Variables in Black Box </a:t>
            </a:r>
            <a:r>
              <a:rPr lang="de-DE" dirty="0" err="1"/>
              <a:t>Supervised</a:t>
            </a:r>
            <a:r>
              <a:rPr lang="de-DE" dirty="0"/>
              <a:t> Learning Models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6406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732F-FDA6-C64B-BA08-0B5BD521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7EDA0-1083-6841-B37E-4EE0E77A7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PdP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ALE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3D688-7F36-5042-A508-A949E329D7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42" y="1161668"/>
            <a:ext cx="4097921" cy="3884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9D34E-7179-C445-9B72-8608FA1C0D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800" y="3857898"/>
            <a:ext cx="3860434" cy="6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43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8" y="2510790"/>
            <a:ext cx="7582223" cy="1631422"/>
          </a:xfrm>
        </p:spPr>
        <p:txBody>
          <a:bodyPr/>
          <a:lstStyle/>
          <a:p>
            <a:r>
              <a:rPr lang="de-DE" b="1" dirty="0"/>
              <a:t>SHapley Additive </a:t>
            </a:r>
            <a:r>
              <a:rPr lang="de-DE" b="1" dirty="0" err="1"/>
              <a:t>exPlanations</a:t>
            </a:r>
            <a:r>
              <a:rPr lang="de-DE" b="1" dirty="0"/>
              <a:t> (</a:t>
            </a:r>
            <a:r>
              <a:rPr lang="it-IT" dirty="0" err="1"/>
              <a:t>Shap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002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001B-D1A2-C24F-942E-20580D00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Individual </a:t>
            </a:r>
            <a:r>
              <a:rPr lang="de-DE" dirty="0" err="1"/>
              <a:t>explanations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DBA00-9554-E24F-85A2-4AA8D4559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game</a:t>
            </a:r>
            <a:r>
              <a:rPr lang="de-DE" dirty="0"/>
              <a:t>. As a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playing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;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divide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themselves</a:t>
            </a:r>
            <a:r>
              <a:rPr lang="de-DE" dirty="0"/>
              <a:t> in a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reflects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contributions</a:t>
            </a:r>
            <a:r>
              <a:rPr lang="de-DE" dirty="0"/>
              <a:t> in a fair </a:t>
            </a:r>
            <a:r>
              <a:rPr lang="de-DE" dirty="0" err="1"/>
              <a:t>way</a:t>
            </a:r>
            <a:r>
              <a:rPr lang="de-DE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The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= total </a:t>
            </a:r>
            <a:r>
              <a:rPr lang="de-DE" dirty="0" err="1"/>
              <a:t>reward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contributed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amount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contributed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nothing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games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individual’s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=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+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game</a:t>
            </a:r>
            <a:endParaRPr lang="de-DE" dirty="0"/>
          </a:p>
          <a:p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EB8E92C-AD8D-4142-954F-B6C936AAF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Shapley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CF6E4-11AB-9C4C-932C-4637F64BC0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52" y="4165718"/>
            <a:ext cx="4562021" cy="9233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A1A0D7-DCC1-3449-A875-AC95BF5500BB}"/>
              </a:ext>
            </a:extLst>
          </p:cNvPr>
          <p:cNvSpPr/>
          <p:nvPr/>
        </p:nvSpPr>
        <p:spPr>
          <a:xfrm>
            <a:off x="5538651" y="4058168"/>
            <a:ext cx="33702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de-DE" sz="1200" dirty="0"/>
              <a:t>Lundberg, S. M., </a:t>
            </a:r>
            <a:r>
              <a:rPr lang="de-DE" sz="1200" dirty="0" err="1"/>
              <a:t>Erion</a:t>
            </a:r>
            <a:r>
              <a:rPr lang="de-DE" sz="1200" dirty="0"/>
              <a:t>, G. G., &amp; Lee, S.-I. (2018). </a:t>
            </a:r>
            <a:r>
              <a:rPr lang="de-DE" sz="1200" dirty="0" err="1"/>
              <a:t>Consistent</a:t>
            </a:r>
            <a:r>
              <a:rPr lang="de-DE" sz="1200" dirty="0"/>
              <a:t> </a:t>
            </a:r>
            <a:r>
              <a:rPr lang="de-DE" sz="1200" dirty="0" err="1"/>
              <a:t>Individualized</a:t>
            </a:r>
            <a:r>
              <a:rPr lang="de-DE" sz="1200" dirty="0"/>
              <a:t> Feature Attribution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de-DE" sz="1200" dirty="0"/>
              <a:t> Ensembles. </a:t>
            </a:r>
            <a:br>
              <a:rPr lang="de-DE" sz="1200" dirty="0"/>
            </a:br>
            <a:r>
              <a:rPr lang="de-DE" sz="1200" dirty="0" err="1"/>
              <a:t>Retrieved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http://</a:t>
            </a:r>
            <a:r>
              <a:rPr lang="de-DE" sz="1200" dirty="0" err="1"/>
              <a:t>arxiv.org</a:t>
            </a:r>
            <a:r>
              <a:rPr lang="de-DE" sz="1200" dirty="0"/>
              <a:t>/</a:t>
            </a:r>
            <a:r>
              <a:rPr lang="de-DE" sz="1200" dirty="0" err="1"/>
              <a:t>abs</a:t>
            </a:r>
            <a:r>
              <a:rPr lang="de-DE" sz="1200" dirty="0"/>
              <a:t>/1802.03888</a:t>
            </a:r>
            <a:endParaRPr lang="de-DE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294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513D-8EC7-E840-8E9D-FF35240F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Shapley </a:t>
            </a:r>
            <a:r>
              <a:rPr lang="de-DE" dirty="0" err="1"/>
              <a:t>value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D3D53-B4EF-1E41-AD46-0E89283B4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feature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7CBE0-588C-8440-8836-3079D2473A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95" y="1961960"/>
            <a:ext cx="3851530" cy="1868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B61FF-4308-0D4F-A504-AC01F2B2B1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376" y="1485285"/>
            <a:ext cx="3851530" cy="2821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3C962F-44C9-8B4A-B91A-FAAA9B1545D9}"/>
              </a:ext>
            </a:extLst>
          </p:cNvPr>
          <p:cNvSpPr txBox="1"/>
          <p:nvPr/>
        </p:nvSpPr>
        <p:spPr>
          <a:xfrm>
            <a:off x="3413760" y="4594405"/>
            <a:ext cx="67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Molnar, C. (2018). </a:t>
            </a:r>
            <a:r>
              <a:rPr lang="de-DE" sz="1400" dirty="0" err="1"/>
              <a:t>Interpretable</a:t>
            </a:r>
            <a:r>
              <a:rPr lang="de-DE" sz="1400" dirty="0"/>
              <a:t> </a:t>
            </a:r>
            <a:r>
              <a:rPr lang="de-DE" sz="1400" dirty="0" err="1"/>
              <a:t>Machine</a:t>
            </a:r>
            <a:r>
              <a:rPr lang="de-DE" sz="1400" dirty="0"/>
              <a:t> Learning.</a:t>
            </a:r>
          </a:p>
          <a:p>
            <a:r>
              <a:rPr lang="de-DE" sz="1400" dirty="0" err="1"/>
              <a:t>Retrieved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https://</a:t>
            </a:r>
            <a:r>
              <a:rPr lang="de-DE" sz="1400" dirty="0" err="1"/>
              <a:t>christophm.github.io</a:t>
            </a:r>
            <a:r>
              <a:rPr lang="de-DE" sz="1400" dirty="0"/>
              <a:t>/</a:t>
            </a:r>
            <a:r>
              <a:rPr lang="de-DE" sz="1400" dirty="0" err="1"/>
              <a:t>interpretable</a:t>
            </a:r>
            <a:r>
              <a:rPr lang="de-DE" sz="1400" dirty="0"/>
              <a:t>-ml-</a:t>
            </a:r>
            <a:r>
              <a:rPr lang="de-DE" sz="1400" dirty="0" err="1"/>
              <a:t>book</a:t>
            </a:r>
            <a:r>
              <a:rPr lang="de-DE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460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1724A-E0B4-0441-AC9E-040B007A0C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608" y="487897"/>
            <a:ext cx="4630783" cy="41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32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513D-8EC7-E840-8E9D-FF35240F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Shapley </a:t>
            </a:r>
            <a:r>
              <a:rPr lang="de-DE" dirty="0" err="1"/>
              <a:t>value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D3D53-B4EF-1E41-AD46-0E89283B4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coalitions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A95DF-6A30-784A-97F1-92606F0E99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450" y="1192009"/>
            <a:ext cx="4737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03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D1B4-37F4-DD40-A944-D9730129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7CB59-0A15-8D4B-B0C8-EAB924964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Individual </a:t>
            </a:r>
            <a:r>
              <a:rPr lang="de-DE" dirty="0" err="1"/>
              <a:t>customers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5E0DD-EB0C-234F-A417-45A0C3011FAD}"/>
              </a:ext>
            </a:extLst>
          </p:cNvPr>
          <p:cNvSpPr txBox="1"/>
          <p:nvPr/>
        </p:nvSpPr>
        <p:spPr>
          <a:xfrm>
            <a:off x="6061166" y="4598126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shap</a:t>
            </a:r>
            <a:r>
              <a:rPr lang="de-DE" sz="1400" dirty="0"/>
              <a:t>,</a:t>
            </a:r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slundberg</a:t>
            </a:r>
            <a:r>
              <a:rPr lang="de-DE" sz="1400" dirty="0"/>
              <a:t>/</a:t>
            </a:r>
            <a:r>
              <a:rPr lang="de-DE" sz="1400" dirty="0" err="1"/>
              <a:t>shap</a:t>
            </a:r>
            <a:endParaRPr lang="de-D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6EC94-B1B5-EA48-B10F-E28CE26E8C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852" y="1476235"/>
            <a:ext cx="7513163" cy="986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67749-2E49-814D-88B4-2CF620AA3A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852" y="2780475"/>
            <a:ext cx="7513163" cy="93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86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D1B4-37F4-DD40-A944-D9730129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7CB59-0A15-8D4B-B0C8-EAB924964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Full</a:t>
            </a:r>
            <a:r>
              <a:rPr lang="de-DE" dirty="0"/>
              <a:t>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5E0DD-EB0C-234F-A417-45A0C3011FAD}"/>
              </a:ext>
            </a:extLst>
          </p:cNvPr>
          <p:cNvSpPr txBox="1"/>
          <p:nvPr/>
        </p:nvSpPr>
        <p:spPr>
          <a:xfrm>
            <a:off x="6061166" y="4598126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shap</a:t>
            </a:r>
            <a:r>
              <a:rPr lang="de-DE" sz="1400" dirty="0"/>
              <a:t>,</a:t>
            </a:r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slundberg</a:t>
            </a:r>
            <a:r>
              <a:rPr lang="de-DE" sz="1400" dirty="0"/>
              <a:t>/</a:t>
            </a:r>
            <a:r>
              <a:rPr lang="de-DE" sz="1400" dirty="0" err="1"/>
              <a:t>shap</a:t>
            </a:r>
            <a:endParaRPr lang="de-D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97995-EE5D-114A-9BE8-0DCECC265C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344" y="1477289"/>
            <a:ext cx="6721311" cy="24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99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D1B4-37F4-DD40-A944-D9730129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7CB59-0A15-8D4B-B0C8-EAB924964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Age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5E0DD-EB0C-234F-A417-45A0C3011FAD}"/>
              </a:ext>
            </a:extLst>
          </p:cNvPr>
          <p:cNvSpPr txBox="1"/>
          <p:nvPr/>
        </p:nvSpPr>
        <p:spPr>
          <a:xfrm>
            <a:off x="6061166" y="4598126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shap</a:t>
            </a:r>
            <a:r>
              <a:rPr lang="de-DE" sz="1400" dirty="0"/>
              <a:t>,</a:t>
            </a:r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slundberg</a:t>
            </a:r>
            <a:r>
              <a:rPr lang="de-DE" sz="1400" dirty="0"/>
              <a:t>/</a:t>
            </a:r>
            <a:r>
              <a:rPr lang="de-DE" sz="1400" dirty="0" err="1"/>
              <a:t>shap</a:t>
            </a:r>
            <a:endParaRPr lang="de-DE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E20A2-0684-ED40-84E2-AC689F22D0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992" y="1523418"/>
            <a:ext cx="7532016" cy="277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13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D1B4-37F4-DD40-A944-D9730129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7CB59-0A15-8D4B-B0C8-EAB924964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amount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5E0DD-EB0C-234F-A417-45A0C3011FAD}"/>
              </a:ext>
            </a:extLst>
          </p:cNvPr>
          <p:cNvSpPr txBox="1"/>
          <p:nvPr/>
        </p:nvSpPr>
        <p:spPr>
          <a:xfrm>
            <a:off x="6061166" y="4598126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Package: </a:t>
            </a:r>
            <a:r>
              <a:rPr lang="de-DE" sz="1400" dirty="0" err="1"/>
              <a:t>shap</a:t>
            </a:r>
            <a:r>
              <a:rPr lang="de-DE" sz="1400" dirty="0"/>
              <a:t>,</a:t>
            </a:r>
          </a:p>
          <a:p>
            <a:r>
              <a:rPr lang="de-DE" sz="1400" dirty="0"/>
              <a:t>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slundberg</a:t>
            </a:r>
            <a:r>
              <a:rPr lang="de-DE" sz="1400" dirty="0"/>
              <a:t>/</a:t>
            </a:r>
            <a:r>
              <a:rPr lang="de-DE" sz="1400" dirty="0" err="1"/>
              <a:t>shap</a:t>
            </a:r>
            <a:endParaRPr lang="de-D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A01F5-D4B2-3E4C-AC19-491F31795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93" y="1443254"/>
            <a:ext cx="7390614" cy="27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47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838C-5538-5040-A691-358AAEEB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Datset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E1B96-059E-DA44-AA46-917A283AE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VAlues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99941-BC9A-9E41-B9F2-6346E1EEEA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074" y="1375724"/>
            <a:ext cx="3499941" cy="3050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F94A7-062D-8F46-99EB-BC7995AE3F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5" y="1912866"/>
            <a:ext cx="3934257" cy="251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0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ABC7-A897-DA40-9088-BA045752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02994-E0A8-2A4B-A2BB-59F70E2DA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explainer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0C01A-022D-0A47-AEA2-0B926841BE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684" y="1489165"/>
            <a:ext cx="6612498" cy="23665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F38ECF-0815-3540-A1FD-7775A38D76CD}"/>
              </a:ext>
            </a:extLst>
          </p:cNvPr>
          <p:cNvSpPr/>
          <p:nvPr/>
        </p:nvSpPr>
        <p:spPr>
          <a:xfrm>
            <a:off x="5035927" y="4835723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slundberg</a:t>
            </a:r>
            <a:r>
              <a:rPr lang="de-DE" sz="1400" dirty="0"/>
              <a:t>/</a:t>
            </a:r>
            <a:r>
              <a:rPr lang="de-DE" sz="1400" dirty="0" err="1"/>
              <a:t>shap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08961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DD84-85B6-AF4F-BF98-3B803749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FFDC3-0552-4A40-9921-583B4EFAB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Gradient </a:t>
            </a:r>
            <a:r>
              <a:rPr lang="de-DE" dirty="0" err="1"/>
              <a:t>Explainer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2C419-B880-AF4B-B4E6-7A358C80BD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979" y="1375953"/>
            <a:ext cx="4073907" cy="3175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016E77-8E89-C245-A311-CD5F2C071E18}"/>
              </a:ext>
            </a:extLst>
          </p:cNvPr>
          <p:cNvSpPr/>
          <p:nvPr/>
        </p:nvSpPr>
        <p:spPr>
          <a:xfrm>
            <a:off x="5035927" y="4835723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https://</a:t>
            </a:r>
            <a:r>
              <a:rPr lang="de-DE" sz="1400" dirty="0" err="1"/>
              <a:t>github.com</a:t>
            </a:r>
            <a:r>
              <a:rPr lang="de-DE" sz="1400" dirty="0"/>
              <a:t>/</a:t>
            </a:r>
            <a:r>
              <a:rPr lang="de-DE" sz="1400" dirty="0" err="1"/>
              <a:t>slundberg</a:t>
            </a:r>
            <a:r>
              <a:rPr lang="de-DE" sz="1400" dirty="0"/>
              <a:t>/</a:t>
            </a:r>
            <a:r>
              <a:rPr lang="de-DE" sz="1400" dirty="0" err="1"/>
              <a:t>shap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5962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8" y="2571750"/>
            <a:ext cx="7582223" cy="1631422"/>
          </a:xfrm>
        </p:spPr>
        <p:txBody>
          <a:bodyPr/>
          <a:lstStyle/>
          <a:p>
            <a:r>
              <a:rPr lang="it-IT" dirty="0"/>
              <a:t>Local Surrogate </a:t>
            </a:r>
            <a:r>
              <a:rPr lang="it-IT" dirty="0" err="1"/>
              <a:t>Models</a:t>
            </a:r>
            <a:br>
              <a:rPr lang="it-IT" dirty="0"/>
            </a:br>
            <a:r>
              <a:rPr lang="it-IT" dirty="0"/>
              <a:t>(Lime)</a:t>
            </a:r>
          </a:p>
        </p:txBody>
      </p:sp>
    </p:spTree>
    <p:extLst>
      <p:ext uri="{BB962C8B-B14F-4D97-AF65-F5344CB8AC3E}">
        <p14:creationId xmlns:p14="http://schemas.microsoft.com/office/powerpoint/2010/main" val="197862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29A1-3708-6244-9D2B-E2ED3E84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63306-A9C1-A84E-811A-735C50BBA9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52" y="1161668"/>
            <a:ext cx="3834493" cy="3834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5BE85-B960-3047-A12D-7A94DA84722B}"/>
              </a:ext>
            </a:extLst>
          </p:cNvPr>
          <p:cNvSpPr txBox="1"/>
          <p:nvPr/>
        </p:nvSpPr>
        <p:spPr>
          <a:xfrm>
            <a:off x="5539908" y="3666879"/>
            <a:ext cx="36040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Molnar, C. (2018). </a:t>
            </a:r>
            <a:r>
              <a:rPr lang="de-DE" sz="1400" dirty="0" err="1"/>
              <a:t>Interpretable</a:t>
            </a:r>
            <a:r>
              <a:rPr lang="de-DE" sz="1400" dirty="0"/>
              <a:t> </a:t>
            </a:r>
            <a:r>
              <a:rPr lang="de-DE" sz="1400" dirty="0" err="1"/>
              <a:t>Machine</a:t>
            </a:r>
            <a:r>
              <a:rPr lang="de-DE" sz="1400" dirty="0"/>
              <a:t> Learning.</a:t>
            </a:r>
          </a:p>
          <a:p>
            <a:r>
              <a:rPr lang="de-DE" sz="1400" dirty="0" err="1"/>
              <a:t>Retrieved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https://</a:t>
            </a:r>
            <a:r>
              <a:rPr lang="de-DE" sz="1400" dirty="0" err="1"/>
              <a:t>christophm.github.io</a:t>
            </a:r>
            <a:r>
              <a:rPr lang="de-DE" sz="1400" dirty="0"/>
              <a:t>/</a:t>
            </a:r>
            <a:r>
              <a:rPr lang="de-DE" sz="1400" dirty="0" err="1"/>
              <a:t>interpretable</a:t>
            </a:r>
            <a:r>
              <a:rPr lang="de-DE" sz="1400" dirty="0"/>
              <a:t>-ml-</a:t>
            </a:r>
            <a:r>
              <a:rPr lang="de-DE" sz="1400" dirty="0" err="1"/>
              <a:t>book</a:t>
            </a:r>
            <a:r>
              <a:rPr lang="de-DE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8075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2075" y="3256126"/>
            <a:ext cx="76830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90252"/>
            <a:r>
              <a:rPr lang="en-US" sz="2400" dirty="0">
                <a:latin typeface="Arial Black" panose="020B0A04020102020204" pitchFamily="34" charset="0"/>
                <a:cs typeface="Arial Black"/>
              </a:rPr>
              <a:t>Machine learning should do something beyond standard linear models but we still want to understand what is going on.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600" y="879575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7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838C-5538-5040-A691-358AAEEB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Loan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Datset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E1B96-059E-DA44-AA46-917A283AE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VAlues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A3176-64CB-AE4D-B09C-016BCBB631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278" y="3100695"/>
            <a:ext cx="6027445" cy="1778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FB0BC0-8267-C04B-9081-E1C66AE591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9679" y="1260050"/>
            <a:ext cx="6124641" cy="18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2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A0BD-9F1D-0C4F-8A89-40BF2827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C4734-2C8D-B644-A426-E85410959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2502D-D1BC-D646-9FB7-D3D6728A83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783" y="1382509"/>
            <a:ext cx="4686300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D6A888-DA65-3D4E-A929-8A1565AFAE86}"/>
              </a:ext>
            </a:extLst>
          </p:cNvPr>
          <p:cNvSpPr txBox="1"/>
          <p:nvPr/>
        </p:nvSpPr>
        <p:spPr>
          <a:xfrm>
            <a:off x="3161211" y="4620280"/>
            <a:ext cx="598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Molnar, C. (2018). </a:t>
            </a:r>
            <a:r>
              <a:rPr lang="de-DE" sz="1400" dirty="0" err="1"/>
              <a:t>Interpretable</a:t>
            </a:r>
            <a:r>
              <a:rPr lang="de-DE" sz="1400" dirty="0"/>
              <a:t> </a:t>
            </a:r>
            <a:r>
              <a:rPr lang="de-DE" sz="1400" dirty="0" err="1"/>
              <a:t>Machine</a:t>
            </a:r>
            <a:r>
              <a:rPr lang="de-DE" sz="1400" dirty="0"/>
              <a:t> Learning.</a:t>
            </a:r>
          </a:p>
          <a:p>
            <a:r>
              <a:rPr lang="de-DE" sz="1400" dirty="0" err="1"/>
              <a:t>Retrieved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https://</a:t>
            </a:r>
            <a:r>
              <a:rPr lang="de-DE" sz="1400" dirty="0" err="1"/>
              <a:t>christophm.github.io</a:t>
            </a:r>
            <a:r>
              <a:rPr lang="de-DE" sz="1400" dirty="0"/>
              <a:t>/</a:t>
            </a:r>
            <a:r>
              <a:rPr lang="de-DE" sz="1400" dirty="0" err="1"/>
              <a:t>interpretable</a:t>
            </a:r>
            <a:r>
              <a:rPr lang="de-DE" sz="1400" dirty="0"/>
              <a:t>-ml-</a:t>
            </a:r>
            <a:r>
              <a:rPr lang="de-DE" sz="1400" dirty="0" err="1"/>
              <a:t>book</a:t>
            </a:r>
            <a:r>
              <a:rPr lang="de-DE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28007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F46DB-2E6E-6248-8D03-E2D6A54658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797" y="480785"/>
            <a:ext cx="5402406" cy="4181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3B986-4963-1543-B8F1-5C1FCD8D2E4D}"/>
              </a:ext>
            </a:extLst>
          </p:cNvPr>
          <p:cNvSpPr txBox="1"/>
          <p:nvPr/>
        </p:nvSpPr>
        <p:spPr>
          <a:xfrm>
            <a:off x="7829006" y="4763589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</a:t>
            </a:r>
            <a:r>
              <a:rPr lang="de-DE" sz="1400" dirty="0" err="1"/>
              <a:t>xkcd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0425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6023" y="2141376"/>
            <a:ext cx="7003440" cy="803145"/>
          </a:xfrm>
        </p:spPr>
        <p:txBody>
          <a:bodyPr/>
          <a:lstStyle/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156022" y="2988487"/>
            <a:ext cx="7003441" cy="328820"/>
          </a:xfrm>
        </p:spPr>
        <p:txBody>
          <a:bodyPr/>
          <a:lstStyle/>
          <a:p>
            <a:r>
              <a:rPr lang="it-IT" dirty="0" err="1"/>
              <a:t>www.reply.com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5B7AB-F0C7-5042-85AD-AFE59B6F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0" y="26126"/>
            <a:ext cx="6207760" cy="5117374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0" y="13063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https://</a:t>
            </a:r>
            <a:r>
              <a:rPr lang="de-DE" dirty="0" err="1">
                <a:solidFill>
                  <a:schemeClr val="bg1"/>
                </a:solidFill>
              </a:rPr>
              <a:t>medium.com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usf-msds</a:t>
            </a:r>
            <a:r>
              <a:rPr lang="de-DE" dirty="0">
                <a:solidFill>
                  <a:schemeClr val="bg1"/>
                </a:solidFill>
              </a:rPr>
              <a:t>/intuitive-interpretation-of-random-forest-2238687cae45https://</a:t>
            </a:r>
            <a:r>
              <a:rPr lang="de-DE" dirty="0" err="1">
                <a:solidFill>
                  <a:schemeClr val="bg1"/>
                </a:solidFill>
              </a:rPr>
              <a:t>medium.com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usf-msds</a:t>
            </a:r>
            <a:r>
              <a:rPr lang="de-DE" dirty="0">
                <a:solidFill>
                  <a:schemeClr val="bg1"/>
                </a:solidFill>
              </a:rPr>
              <a:t>/intuitive-interpretation-of-random-forest-2238687cae45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The methods generalize to arbitrary ML algorithms</a:t>
            </a:r>
          </a:p>
          <a:p>
            <a:r>
              <a:rPr lang="en-US" dirty="0">
                <a:cs typeface="Arial"/>
              </a:rPr>
              <a:t>Including neural networks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err="1"/>
              <a:t>Let’s</a:t>
            </a:r>
            <a:r>
              <a:rPr lang="it-IT" sz="3000" dirty="0"/>
              <a:t> use</a:t>
            </a:r>
            <a:br>
              <a:rPr lang="it-IT" dirty="0"/>
            </a:br>
            <a:r>
              <a:rPr lang="it-IT" dirty="0"/>
              <a:t>Random </a:t>
            </a:r>
            <a:r>
              <a:rPr lang="it-IT" dirty="0" err="1"/>
              <a:t>Forests</a:t>
            </a:r>
            <a:br>
              <a:rPr lang="it-IT" dirty="0"/>
            </a:br>
            <a:r>
              <a:rPr lang="it-IT" sz="3000" dirty="0" err="1"/>
              <a:t>as</a:t>
            </a:r>
            <a:r>
              <a:rPr lang="it-IT" sz="3000" dirty="0"/>
              <a:t> </a:t>
            </a:r>
            <a:r>
              <a:rPr lang="it-IT" sz="3000" dirty="0" err="1"/>
              <a:t>proof</a:t>
            </a:r>
            <a:r>
              <a:rPr lang="it-IT" sz="3000" dirty="0"/>
              <a:t> of </a:t>
            </a:r>
            <a:r>
              <a:rPr lang="it-IT" sz="3000" dirty="0" err="1"/>
              <a:t>Concept</a:t>
            </a:r>
            <a:endParaRPr lang="it-IT" sz="3000" dirty="0"/>
          </a:p>
        </p:txBody>
      </p:sp>
      <p:pic>
        <p:nvPicPr>
          <p:cNvPr id="11" name="Bild 5" descr="runningma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Importance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C570A6-1FC9-9445-B47F-37EEEE32AA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Impurity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Average </a:t>
            </a:r>
            <a:r>
              <a:rPr lang="de-DE" dirty="0" err="1"/>
              <a:t>decrease</a:t>
            </a:r>
            <a:r>
              <a:rPr lang="de-DE" dirty="0"/>
              <a:t> in </a:t>
            </a:r>
            <a:r>
              <a:rPr lang="de-DE" dirty="0" err="1"/>
              <a:t>Gini</a:t>
            </a:r>
            <a:r>
              <a:rPr lang="de-DE" dirty="0"/>
              <a:t> </a:t>
            </a:r>
            <a:r>
              <a:rPr lang="de-DE" dirty="0" err="1"/>
              <a:t>impurity</a:t>
            </a:r>
            <a:r>
              <a:rPr lang="de-DE" dirty="0"/>
              <a:t>/</a:t>
            </a:r>
            <a:r>
              <a:rPr lang="de-DE" dirty="0" err="1"/>
              <a:t>entropy</a:t>
            </a:r>
            <a:r>
              <a:rPr lang="de-DE" dirty="0"/>
              <a:t>/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feature</a:t>
            </a:r>
            <a:endParaRPr lang="de-DE" dirty="0"/>
          </a:p>
          <a:p>
            <a:r>
              <a:rPr lang="de-DE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biased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preferring</a:t>
            </a:r>
            <a:r>
              <a:rPr lang="de-DE" dirty="0"/>
              <a:t> variables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categories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ranked</a:t>
            </a:r>
            <a:r>
              <a:rPr lang="de-DE" dirty="0"/>
              <a:t> </a:t>
            </a:r>
            <a:r>
              <a:rPr lang="de-DE" dirty="0" err="1"/>
              <a:t>randomly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78B9C9-D20B-6C49-8B9C-79236679C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possibilities</a:t>
            </a:r>
            <a:endParaRPr lang="de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7DBD2B-70CC-294E-9C77-E458222207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…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DD277D3-FE62-D249-9977-128644DF2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160373"/>
              </p:ext>
            </p:extLst>
          </p:nvPr>
        </p:nvGraphicFramePr>
        <p:xfrm>
          <a:off x="5116516" y="1626798"/>
          <a:ext cx="2729907" cy="2658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1C6376-0C88-9146-AE37-86D1EB7E1F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1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7FA66-9DB3-5E49-8603-F0B21F22B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6754" y="1437651"/>
            <a:ext cx="3835261" cy="3037283"/>
          </a:xfrm>
        </p:spPr>
        <p:txBody>
          <a:bodyPr/>
          <a:lstStyle/>
          <a:p>
            <a:r>
              <a:rPr lang="de-DE" dirty="0" err="1"/>
              <a:t>Accuracy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after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shuffling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features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measurements</a:t>
            </a:r>
            <a:r>
              <a:rPr lang="de-DE" dirty="0"/>
              <a:t> after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all </a:t>
            </a:r>
            <a:r>
              <a:rPr lang="de-DE" dirty="0" err="1"/>
              <a:t>features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compensate</a:t>
            </a:r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78B9C9-D20B-6C49-8B9C-79236679C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possibilities</a:t>
            </a:r>
            <a:endParaRPr lang="de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7DBD2B-70CC-294E-9C77-E458222207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082427-F534-B844-AF3D-5312D42A68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10" y="1783834"/>
            <a:ext cx="4118373" cy="265898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30D74F-5444-5B41-91CE-3ABA8EEB44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9D4CCA-657B-F144-9AFE-7D1D617DBD33}"/>
              </a:ext>
            </a:extLst>
          </p:cNvPr>
          <p:cNvSpPr txBox="1"/>
          <p:nvPr/>
        </p:nvSpPr>
        <p:spPr>
          <a:xfrm>
            <a:off x="5747657" y="4830015"/>
            <a:ext cx="2651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source</a:t>
            </a:r>
            <a:r>
              <a:rPr lang="de-DE" sz="1400" dirty="0"/>
              <a:t>: Prince </a:t>
            </a:r>
            <a:r>
              <a:rPr lang="de-DE" sz="1400" dirty="0" err="1"/>
              <a:t>Grover</a:t>
            </a:r>
            <a:r>
              <a:rPr lang="de-DE" sz="1400" dirty="0"/>
              <a:t>, medium</a:t>
            </a:r>
          </a:p>
        </p:txBody>
      </p:sp>
    </p:spTree>
    <p:extLst>
      <p:ext uri="{BB962C8B-B14F-4D97-AF65-F5344CB8AC3E}">
        <p14:creationId xmlns:p14="http://schemas.microsoft.com/office/powerpoint/2010/main" val="40191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7FA66-9DB3-5E49-8603-F0B21F22B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6754" y="1437651"/>
            <a:ext cx="3835261" cy="3037283"/>
          </a:xfrm>
        </p:spPr>
        <p:txBody>
          <a:bodyPr/>
          <a:lstStyle/>
          <a:p>
            <a:r>
              <a:rPr lang="de-DE" dirty="0" err="1"/>
              <a:t>Accuracy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after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shuffling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features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measurements</a:t>
            </a:r>
            <a:r>
              <a:rPr lang="de-DE" dirty="0"/>
              <a:t> after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all </a:t>
            </a:r>
            <a:r>
              <a:rPr lang="de-DE" dirty="0" err="1"/>
              <a:t>features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compensate</a:t>
            </a:r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78B9C9-D20B-6C49-8B9C-79236679C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possibilities</a:t>
            </a:r>
            <a:endParaRPr lang="de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7DBD2B-70CC-294E-9C77-E458222207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EEE0E-E7CB-3E48-9F46-9D1498C59259}"/>
              </a:ext>
            </a:extLst>
          </p:cNvPr>
          <p:cNvSpPr txBox="1"/>
          <p:nvPr/>
        </p:nvSpPr>
        <p:spPr>
          <a:xfrm>
            <a:off x="2256302" y="4581420"/>
            <a:ext cx="4631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accent5"/>
                </a:solidFill>
              </a:rPr>
              <a:t>Both</a:t>
            </a:r>
            <a:r>
              <a:rPr lang="de-DE" sz="1400" dirty="0">
                <a:solidFill>
                  <a:schemeClr val="accent5"/>
                </a:solidFill>
              </a:rPr>
              <a:t> </a:t>
            </a:r>
            <a:r>
              <a:rPr lang="de-DE" sz="1400" dirty="0" err="1">
                <a:solidFill>
                  <a:schemeClr val="accent5"/>
                </a:solidFill>
              </a:rPr>
              <a:t>ways</a:t>
            </a:r>
            <a:r>
              <a:rPr lang="de-DE" sz="1400" dirty="0">
                <a:solidFill>
                  <a:schemeClr val="accent5"/>
                </a:solidFill>
              </a:rPr>
              <a:t>, </a:t>
            </a:r>
            <a:r>
              <a:rPr lang="de-DE" sz="1400" dirty="0" err="1">
                <a:solidFill>
                  <a:schemeClr val="accent5"/>
                </a:solidFill>
              </a:rPr>
              <a:t>averaging</a:t>
            </a:r>
            <a:r>
              <a:rPr lang="de-DE" sz="1400" dirty="0">
                <a:solidFill>
                  <a:schemeClr val="accent5"/>
                </a:solidFill>
              </a:rPr>
              <a:t> </a:t>
            </a:r>
            <a:r>
              <a:rPr lang="de-DE" sz="1400" dirty="0" err="1">
                <a:solidFill>
                  <a:schemeClr val="accent5"/>
                </a:solidFill>
              </a:rPr>
              <a:t>over</a:t>
            </a:r>
            <a:r>
              <a:rPr lang="de-DE" sz="1400" dirty="0">
                <a:solidFill>
                  <a:schemeClr val="accent5"/>
                </a:solidFill>
              </a:rPr>
              <a:t> </a:t>
            </a:r>
            <a:r>
              <a:rPr lang="de-DE" sz="1400" dirty="0" err="1">
                <a:solidFill>
                  <a:schemeClr val="accent5"/>
                </a:solidFill>
              </a:rPr>
              <a:t>several</a:t>
            </a:r>
            <a:r>
              <a:rPr lang="de-DE" sz="1400" dirty="0">
                <a:solidFill>
                  <a:schemeClr val="accent5"/>
                </a:solidFill>
              </a:rPr>
              <a:t> </a:t>
            </a:r>
            <a:r>
              <a:rPr lang="de-DE" sz="1400" dirty="0" err="1">
                <a:solidFill>
                  <a:schemeClr val="accent5"/>
                </a:solidFill>
              </a:rPr>
              <a:t>runs</a:t>
            </a:r>
            <a:r>
              <a:rPr lang="de-DE" sz="1400" dirty="0">
                <a:solidFill>
                  <a:schemeClr val="accent5"/>
                </a:solidFill>
              </a:rPr>
              <a:t> </a:t>
            </a:r>
            <a:r>
              <a:rPr lang="de-DE" sz="1400" dirty="0" err="1">
                <a:solidFill>
                  <a:schemeClr val="accent5"/>
                </a:solidFill>
              </a:rPr>
              <a:t>should</a:t>
            </a:r>
            <a:r>
              <a:rPr lang="de-DE" sz="1400" dirty="0">
                <a:solidFill>
                  <a:schemeClr val="accent5"/>
                </a:solidFill>
              </a:rPr>
              <a:t> </a:t>
            </a:r>
            <a:r>
              <a:rPr lang="de-DE" sz="1400" dirty="0" err="1">
                <a:solidFill>
                  <a:schemeClr val="accent5"/>
                </a:solidFill>
              </a:rPr>
              <a:t>be</a:t>
            </a:r>
            <a:r>
              <a:rPr lang="de-DE" sz="1400" dirty="0">
                <a:solidFill>
                  <a:schemeClr val="accent5"/>
                </a:solidFill>
              </a:rPr>
              <a:t> </a:t>
            </a:r>
            <a:r>
              <a:rPr lang="de-DE" sz="1400" dirty="0" err="1">
                <a:solidFill>
                  <a:schemeClr val="accent5"/>
                </a:solidFill>
              </a:rPr>
              <a:t>used</a:t>
            </a:r>
            <a:r>
              <a:rPr lang="de-DE" sz="14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30D74F-5444-5B41-91CE-3ABA8EEB44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F9429C0-0F5E-AE4B-A25E-91C87704AEB4}"/>
              </a:ext>
            </a:extLst>
          </p:cNvPr>
          <p:cNvSpPr txBox="1">
            <a:spLocks/>
          </p:cNvSpPr>
          <p:nvPr/>
        </p:nvSpPr>
        <p:spPr>
          <a:xfrm>
            <a:off x="726252" y="1590051"/>
            <a:ext cx="3815268" cy="30372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6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6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Impurity: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/>
              <a:t>Average decrease in Gini impurity/entropy/variance by each feature</a:t>
            </a:r>
          </a:p>
          <a:p>
            <a:r>
              <a:rPr lang="de-DE"/>
              <a:t>Problems: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/>
              <a:t>biased towards preferring variables with more categories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/>
              <a:t>correlated features are ranked randomly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10725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Impostazioni personalizzate 145">
      <a:dk1>
        <a:srgbClr val="FFFFFF"/>
      </a:dk1>
      <a:lt1>
        <a:srgbClr val="000000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E9601"/>
      </a:hlink>
      <a:folHlink>
        <a:srgbClr val="FFC10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5721</TotalTime>
  <Words>761</Words>
  <Application>Microsoft Macintosh PowerPoint</Application>
  <PresentationFormat>On-screen Show (16:9)</PresentationFormat>
  <Paragraphs>134</Paragraphs>
  <Slides>44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Arial Black</vt:lpstr>
      <vt:lpstr>Calibri</vt:lpstr>
      <vt:lpstr>Wingdings</vt:lpstr>
      <vt:lpstr>Reply</vt:lpstr>
      <vt:lpstr>Interpretable Machine Learning</vt:lpstr>
      <vt:lpstr>PowerPoint Presentation</vt:lpstr>
      <vt:lpstr>PowerPoint Presentation</vt:lpstr>
      <vt:lpstr>PowerPoint Presentation</vt:lpstr>
      <vt:lpstr>Let’s use Random Forests as proof of Concept</vt:lpstr>
      <vt:lpstr>Feature Importance</vt:lpstr>
      <vt:lpstr>Two possibilities</vt:lpstr>
      <vt:lpstr>Two possibilities</vt:lpstr>
      <vt:lpstr>Two possibilities</vt:lpstr>
      <vt:lpstr>Confidence Intervals</vt:lpstr>
      <vt:lpstr>Bias-Variance tradeoff</vt:lpstr>
      <vt:lpstr>Loan Risk Dataset</vt:lpstr>
      <vt:lpstr>Justifying individual predictions</vt:lpstr>
      <vt:lpstr>Tree interpreter</vt:lpstr>
      <vt:lpstr>Loan Risk Dataset </vt:lpstr>
      <vt:lpstr>Relation of individual features with target</vt:lpstr>
      <vt:lpstr>Partial dependence plots</vt:lpstr>
      <vt:lpstr>Loan Risk Dataset</vt:lpstr>
      <vt:lpstr>Loan Risk Dataset</vt:lpstr>
      <vt:lpstr>Loan Risk Dataset</vt:lpstr>
      <vt:lpstr>Loan Risk Dataset</vt:lpstr>
      <vt:lpstr>Loan Risk Dataset</vt:lpstr>
      <vt:lpstr>Loan Risk Dataset</vt:lpstr>
      <vt:lpstr>Loan Risk Dataset</vt:lpstr>
      <vt:lpstr>Problems of PDP plots</vt:lpstr>
      <vt:lpstr>Examples</vt:lpstr>
      <vt:lpstr>SHapley Additive exPlanations (Shap)</vt:lpstr>
      <vt:lpstr>Individual explanations</vt:lpstr>
      <vt:lpstr>Shapley value</vt:lpstr>
      <vt:lpstr>Shapley value</vt:lpstr>
      <vt:lpstr>Loan Risk Dataset</vt:lpstr>
      <vt:lpstr>Loan Risk Dataset</vt:lpstr>
      <vt:lpstr>Loan Risk Dataset</vt:lpstr>
      <vt:lpstr>Loan Risk Dataset</vt:lpstr>
      <vt:lpstr>Loan Risk Datset</vt:lpstr>
      <vt:lpstr>Shap for Deep Learning</vt:lpstr>
      <vt:lpstr>Shap for Deep Learning</vt:lpstr>
      <vt:lpstr>Local Surrogate Models (Lime)</vt:lpstr>
      <vt:lpstr>Lime for tabular data</vt:lpstr>
      <vt:lpstr>Loan Risk Datset</vt:lpstr>
      <vt:lpstr>Lime for Images</vt:lpstr>
      <vt:lpstr>PowerPoint Presentation</vt:lpstr>
      <vt:lpstr>Thank you</vt:lpstr>
      <vt:lpstr>PowerPoint Presentation</vt:lpstr>
    </vt:vector>
  </TitlesOfParts>
  <Manager/>
  <Company>Data 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Reply PRESENTATION WHITE 16.9</dc:title>
  <dc:subject/>
  <dc:creator>REPLY</dc:creator>
  <cp:keywords/>
  <dc:description/>
  <cp:lastModifiedBy>Oberreuter Johannes</cp:lastModifiedBy>
  <cp:revision>74</cp:revision>
  <dcterms:created xsi:type="dcterms:W3CDTF">2017-05-16T09:05:54Z</dcterms:created>
  <dcterms:modified xsi:type="dcterms:W3CDTF">2019-05-14T08:29:04Z</dcterms:modified>
  <cp:category/>
</cp:coreProperties>
</file>